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240" d="100"/>
          <a:sy n="240" d="100"/>
        </p:scale>
        <p:origin x="19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60004"/>
            <a:ext cx="133858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004"/>
            <a:ext cx="4050029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532" y="916507"/>
            <a:ext cx="4130040" cy="164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8"/>
            <a:ext cx="1315720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956" y="3322038"/>
            <a:ext cx="252729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1.png"/><Relationship Id="rId7" Type="http://schemas.openxmlformats.org/officeDocument/2006/relationships/slide" Target="slide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eee.org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1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922598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Introduction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Modern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Introduction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3582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Control</a:t>
            </a:r>
            <a:r>
              <a:rPr spc="-45" dirty="0"/>
              <a:t> 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00823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110856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32088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53092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740954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5844" y="773529"/>
            <a:ext cx="4344035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Better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stability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45" dirty="0">
                <a:latin typeface="Arial"/>
                <a:cs typeface="Arial"/>
              </a:rPr>
              <a:t>Improved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response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characteristics</a:t>
            </a:r>
            <a:endParaRPr sz="1100">
              <a:latin typeface="Arial"/>
              <a:cs typeface="Arial"/>
            </a:endParaRPr>
          </a:p>
          <a:p>
            <a:pPr marL="289560" marR="369570">
              <a:lnSpc>
                <a:spcPct val="125299"/>
              </a:lnSpc>
            </a:pPr>
            <a:r>
              <a:rPr sz="1100" i="1" spc="-45" dirty="0">
                <a:latin typeface="Arial"/>
                <a:cs typeface="Arial"/>
              </a:rPr>
              <a:t>Regulation</a:t>
            </a:r>
            <a:r>
              <a:rPr sz="1100" i="1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presence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disturbances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noises </a:t>
            </a:r>
            <a:r>
              <a:rPr sz="1100" spc="-70" dirty="0">
                <a:latin typeface="Arial"/>
                <a:cs typeface="Arial"/>
              </a:rPr>
              <a:t>Robustness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plant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uncertainties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i="1" spc="-30" dirty="0">
                <a:latin typeface="Arial"/>
                <a:cs typeface="Arial"/>
              </a:rPr>
              <a:t>Tracking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varying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desired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30" dirty="0">
                <a:latin typeface="Arial"/>
                <a:cs typeface="Arial"/>
              </a:rPr>
              <a:t>There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are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some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aspects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objectives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are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universal.</a:t>
            </a:r>
            <a:r>
              <a:rPr sz="1100" spc="1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For </a:t>
            </a:r>
            <a:r>
              <a:rPr sz="1100" spc="-55" dirty="0">
                <a:latin typeface="Arial"/>
                <a:cs typeface="Arial"/>
              </a:rPr>
              <a:t>example,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would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always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want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our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result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closed-</a:t>
            </a:r>
            <a:r>
              <a:rPr sz="1100" spc="-20" dirty="0">
                <a:latin typeface="Arial"/>
                <a:cs typeface="Arial"/>
              </a:rPr>
              <a:t>loop </a:t>
            </a:r>
            <a:r>
              <a:rPr sz="1100" spc="-55" dirty="0">
                <a:latin typeface="Arial"/>
                <a:cs typeface="Arial"/>
              </a:rPr>
              <a:t>dynamics</a:t>
            </a:r>
            <a:r>
              <a:rPr sz="1100" dirty="0">
                <a:latin typeface="Arial"/>
                <a:cs typeface="Arial"/>
              </a:rPr>
              <a:t> that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insensitive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disturbances.</a:t>
            </a:r>
            <a:r>
              <a:rPr sz="1100" spc="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disturbance </a:t>
            </a:r>
            <a:r>
              <a:rPr sz="1100" spc="-25" dirty="0">
                <a:latin typeface="Arial"/>
                <a:cs typeface="Arial"/>
              </a:rPr>
              <a:t>rejection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problem.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Also,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95" dirty="0">
                <a:latin typeface="Arial"/>
                <a:cs typeface="Arial"/>
              </a:rPr>
              <a:t>as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pointed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previously,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would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controller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 </a:t>
            </a:r>
            <a:r>
              <a:rPr sz="1100" spc="-2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robust</a:t>
            </a:r>
            <a:r>
              <a:rPr sz="1100" dirty="0">
                <a:latin typeface="Arial"/>
                <a:cs typeface="Arial"/>
              </a:rPr>
              <a:t> to plant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modeling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errors.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11A3AA9B-BE9D-E778-65C2-C09F947D894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Means</a:t>
            </a:r>
            <a:r>
              <a:rPr spc="15" dirty="0"/>
              <a:t> </a:t>
            </a:r>
            <a:r>
              <a:rPr dirty="0"/>
              <a:t>to</a:t>
            </a:r>
            <a:r>
              <a:rPr spc="15" dirty="0"/>
              <a:t> </a:t>
            </a:r>
            <a:r>
              <a:rPr spc="-75" dirty="0"/>
              <a:t>achieve</a:t>
            </a:r>
            <a:r>
              <a:rPr spc="1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control</a:t>
            </a:r>
            <a:r>
              <a:rPr spc="15" dirty="0"/>
              <a:t> </a:t>
            </a:r>
            <a:r>
              <a:rPr spc="-50" dirty="0"/>
              <a:t>objectives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45641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118347"/>
            <a:ext cx="3409950" cy="1075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20" dirty="0">
                <a:solidFill>
                  <a:srgbClr val="FF5CA8"/>
                </a:solidFill>
                <a:latin typeface="Arial"/>
                <a:cs typeface="Arial"/>
              </a:rPr>
              <a:t>Model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controlled</a:t>
            </a:r>
            <a:r>
              <a:rPr sz="1100" spc="-10" dirty="0">
                <a:latin typeface="Arial"/>
                <a:cs typeface="Arial"/>
              </a:rPr>
              <a:t> plant</a:t>
            </a:r>
            <a:endParaRPr sz="1100">
              <a:latin typeface="Arial"/>
              <a:cs typeface="Arial"/>
            </a:endParaRPr>
          </a:p>
          <a:p>
            <a:pPr marL="12700" marR="1123315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sz="1100" spc="-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45" dirty="0">
                <a:latin typeface="Arial"/>
                <a:cs typeface="Arial"/>
              </a:rPr>
              <a:t>characteristics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plant </a:t>
            </a:r>
            <a:r>
              <a:rPr sz="1100" spc="-50" dirty="0">
                <a:solidFill>
                  <a:srgbClr val="FF5CA8"/>
                </a:solidFill>
                <a:latin typeface="Arial"/>
                <a:cs typeface="Arial"/>
              </a:rPr>
              <a:t>Design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 </a:t>
            </a:r>
            <a:r>
              <a:rPr sz="1100" spc="-35" dirty="0">
                <a:latin typeface="Arial"/>
                <a:cs typeface="Arial"/>
              </a:rPr>
              <a:t>algorithms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(controllers)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Analyze</a:t>
            </a: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performance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robustness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system </a:t>
            </a:r>
            <a:r>
              <a:rPr sz="1100" spc="-35" dirty="0">
                <a:solidFill>
                  <a:srgbClr val="FF5CA8"/>
                </a:solidFill>
                <a:latin typeface="Arial"/>
                <a:cs typeface="Arial"/>
              </a:rPr>
              <a:t>Implement</a:t>
            </a:r>
            <a:r>
              <a:rPr sz="1100" spc="-1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55674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665706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875739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85771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120D48D3-1B38-8169-F9B8-266734555EB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About</a:t>
            </a:r>
            <a:r>
              <a:rPr spc="5" dirty="0"/>
              <a:t> </a:t>
            </a:r>
            <a:r>
              <a:rPr dirty="0"/>
              <a:t>this</a:t>
            </a:r>
            <a:r>
              <a:rPr spc="5" dirty="0"/>
              <a:t> </a:t>
            </a:r>
            <a:r>
              <a:rPr spc="-75" dirty="0"/>
              <a:t>course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0239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418882"/>
            <a:ext cx="32099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first-</a:t>
            </a:r>
            <a:r>
              <a:rPr sz="1100" spc="-60" dirty="0">
                <a:latin typeface="Arial"/>
                <a:cs typeface="Arial"/>
              </a:rPr>
              <a:t>year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graduate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course</a:t>
            </a:r>
            <a:r>
              <a:rPr sz="1100" dirty="0">
                <a:latin typeface="Arial"/>
                <a:cs typeface="Arial"/>
              </a:rPr>
              <a:t> 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modern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346" y="675481"/>
            <a:ext cx="3681308" cy="23311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3188195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932" y="3104678"/>
            <a:ext cx="2785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prerequisite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most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advanced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courses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0ED458E-9814-CBB8-2869-DAFE961AA0E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512653"/>
            <a:ext cx="4330920" cy="266755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AF2D4D8-E83B-F7FC-4F58-2B8CB2A1E97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48155"/>
            <a:ext cx="4608195" cy="3007995"/>
            <a:chOff x="0" y="448155"/>
            <a:chExt cx="4608195" cy="3007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8155"/>
              <a:ext cx="4330920" cy="3007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8A6D7F2-B7CA-FE27-50D7-2FF2051B2A8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7245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Textbook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44267"/>
            <a:ext cx="4330920" cy="2338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A734324-D9F0-AA89-4B9F-23F1D6A8EC2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592950"/>
            <a:ext cx="65201" cy="652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300" y="60004"/>
            <a:ext cx="1870075" cy="641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Written</a:t>
            </a:r>
            <a:r>
              <a:rPr sz="1400" spc="8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materials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4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1100" spc="-65" dirty="0">
                <a:latin typeface="Arial"/>
                <a:cs typeface="Arial"/>
              </a:rPr>
              <a:t>Open-</a:t>
            </a:r>
            <a:r>
              <a:rPr sz="1100" spc="-60" dirty="0">
                <a:latin typeface="Arial"/>
                <a:cs typeface="Arial"/>
              </a:rPr>
              <a:t>source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Course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Notes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626" y="814052"/>
            <a:ext cx="3464749" cy="22694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09DCD77-6C45-5B9E-EA57-651EEFADCE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5" dirty="0"/>
              <a:t>Resources</a:t>
            </a:r>
            <a:r>
              <a:rPr spc="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control </a:t>
            </a:r>
            <a:r>
              <a:rPr spc="-30" dirty="0"/>
              <a:t>education:</a:t>
            </a:r>
            <a:r>
              <a:rPr spc="125" dirty="0"/>
              <a:t> </a:t>
            </a:r>
            <a:r>
              <a:rPr spc="-60" dirty="0"/>
              <a:t>societies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47319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034491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349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707157"/>
            <a:ext cx="65201" cy="652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38544" y="3160699"/>
            <a:ext cx="1732914" cy="0"/>
          </a:xfrm>
          <a:custGeom>
            <a:avLst/>
            <a:gdLst/>
            <a:ahLst/>
            <a:cxnLst/>
            <a:rect l="l" t="t" r="r" b="b"/>
            <a:pathLst>
              <a:path w="1732914">
                <a:moveTo>
                  <a:pt x="0" y="0"/>
                </a:moveTo>
                <a:lnTo>
                  <a:pt x="1732343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6075" y="538747"/>
            <a:ext cx="4141470" cy="279273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AIAA </a:t>
            </a:r>
            <a:r>
              <a:rPr sz="1100" spc="-35" dirty="0">
                <a:latin typeface="Arial"/>
                <a:cs typeface="Arial"/>
              </a:rPr>
              <a:t>(American</a:t>
            </a:r>
            <a:r>
              <a:rPr sz="1100" dirty="0">
                <a:latin typeface="Arial"/>
                <a:cs typeface="Arial"/>
              </a:rPr>
              <a:t> Institute of </a:t>
            </a:r>
            <a:r>
              <a:rPr sz="1100" spc="-45" dirty="0">
                <a:latin typeface="Arial"/>
                <a:cs typeface="Arial"/>
              </a:rPr>
              <a:t>Aeronautics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Astronautics)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latin typeface="Arial"/>
                <a:cs typeface="Arial"/>
              </a:rPr>
              <a:t>Publications: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AIAA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Journal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Guidance,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Control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and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Navigation</a:t>
            </a:r>
            <a:endParaRPr sz="10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5"/>
              </a:spcBef>
            </a:pPr>
            <a:r>
              <a:rPr sz="1100" spc="-25" dirty="0">
                <a:latin typeface="Arial"/>
                <a:cs typeface="Arial"/>
              </a:rPr>
              <a:t>ASME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(American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Society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</a:t>
            </a:r>
            <a:r>
              <a:rPr sz="1100" spc="-45" dirty="0">
                <a:latin typeface="Arial"/>
                <a:cs typeface="Arial"/>
              </a:rPr>
              <a:t>Mechanical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446405" marR="43180" indent="-137160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latin typeface="Arial"/>
                <a:cs typeface="Arial"/>
              </a:rPr>
              <a:t>Publications: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5CA8"/>
                </a:solidFill>
                <a:latin typeface="Arial"/>
                <a:cs typeface="Arial"/>
              </a:rPr>
              <a:t>ASME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5CA8"/>
                </a:solidFill>
                <a:latin typeface="Arial"/>
                <a:cs typeface="Arial"/>
              </a:rPr>
              <a:t>Journal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5CA8"/>
                </a:solidFill>
                <a:latin typeface="Arial"/>
                <a:cs typeface="Arial"/>
              </a:rPr>
              <a:t>of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5CA8"/>
                </a:solidFill>
                <a:latin typeface="Arial"/>
                <a:cs typeface="Arial"/>
              </a:rPr>
              <a:t>Dynamic</a:t>
            </a:r>
            <a:r>
              <a:rPr sz="100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5CA8"/>
                </a:solidFill>
                <a:latin typeface="Arial"/>
                <a:cs typeface="Arial"/>
              </a:rPr>
              <a:t>Systems,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5CA8"/>
                </a:solidFill>
                <a:latin typeface="Arial"/>
                <a:cs typeface="Arial"/>
              </a:rPr>
              <a:t>Measurement</a:t>
            </a:r>
            <a:r>
              <a:rPr sz="10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5CA8"/>
                </a:solidFill>
                <a:latin typeface="Arial"/>
                <a:cs typeface="Arial"/>
              </a:rPr>
              <a:t>and </a:t>
            </a:r>
            <a:r>
              <a:rPr sz="1000" spc="-10" dirty="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sz="1050" spc="-15" baseline="27777" dirty="0">
                <a:latin typeface="Arial"/>
                <a:cs typeface="Arial"/>
              </a:rPr>
              <a:t>1</a:t>
            </a:r>
            <a:endParaRPr sz="1050" baseline="27777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0"/>
              </a:spcBef>
            </a:pPr>
            <a:r>
              <a:rPr sz="1100" spc="-55" dirty="0">
                <a:latin typeface="Arial"/>
                <a:cs typeface="Arial"/>
              </a:rPr>
              <a:t>IEEE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(Institute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Electrical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Electronics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Engineers)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51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latin typeface="Arial"/>
                <a:cs typeface="Arial"/>
                <a:hlinkClick r:id="rId6"/>
              </a:rPr>
              <a:t>www.ieee.org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195"/>
              </a:lnSpc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434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latin typeface="Arial"/>
                <a:cs typeface="Arial"/>
              </a:rPr>
              <a:t>Control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System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Society</a:t>
            </a:r>
            <a:endParaRPr sz="1000">
              <a:latin typeface="Arial"/>
              <a:cs typeface="Arial"/>
            </a:endParaRPr>
          </a:p>
          <a:p>
            <a:pPr marL="309245">
              <a:lnSpc>
                <a:spcPts val="1200"/>
              </a:lnSpc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51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10" dirty="0">
                <a:latin typeface="Arial"/>
                <a:cs typeface="Arial"/>
              </a:rPr>
              <a:t>Publications:</a:t>
            </a:r>
            <a:endParaRPr sz="10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9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390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solidFill>
                  <a:srgbClr val="FF5CA8"/>
                </a:solidFill>
                <a:latin typeface="Arial"/>
                <a:cs typeface="Arial"/>
              </a:rPr>
              <a:t>IEEE</a:t>
            </a:r>
            <a:r>
              <a:rPr sz="9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5CA8"/>
                </a:solidFill>
                <a:latin typeface="Arial"/>
                <a:cs typeface="Arial"/>
              </a:rPr>
              <a:t>Control</a:t>
            </a:r>
            <a:r>
              <a:rPr sz="900" spc="1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FF5CA8"/>
                </a:solidFill>
                <a:latin typeface="Arial"/>
                <a:cs typeface="Arial"/>
              </a:rPr>
              <a:t>Systems</a:t>
            </a:r>
            <a:r>
              <a:rPr sz="900" spc="5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5CA8"/>
                </a:solidFill>
                <a:latin typeface="Arial"/>
                <a:cs typeface="Arial"/>
              </a:rPr>
              <a:t>Magazine</a:t>
            </a:r>
            <a:r>
              <a:rPr sz="900" spc="-15" baseline="37037" dirty="0">
                <a:latin typeface="Arial"/>
                <a:cs typeface="Arial"/>
                <a:hlinkClick r:id="rId7" action="ppaction://hlinksldjump"/>
              </a:rPr>
              <a:t>1</a:t>
            </a:r>
            <a:endParaRPr sz="900" baseline="37037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latin typeface="Arial"/>
                <a:cs typeface="Arial"/>
              </a:rPr>
              <a:t>IEEE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Transactions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Control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Technology</a:t>
            </a:r>
            <a:endParaRPr sz="900">
              <a:latin typeface="Arial"/>
              <a:cs typeface="Arial"/>
            </a:endParaRPr>
          </a:p>
          <a:p>
            <a:pPr marL="579755">
              <a:lnSpc>
                <a:spcPct val="100000"/>
              </a:lnSpc>
              <a:spcBef>
                <a:spcPts val="15"/>
              </a:spcBef>
            </a:pPr>
            <a:r>
              <a:rPr sz="900" spc="465" baseline="13888" dirty="0">
                <a:solidFill>
                  <a:srgbClr val="7F7F7F"/>
                </a:solidFill>
                <a:latin typeface="Apple Symbols"/>
                <a:cs typeface="Apple Symbols"/>
              </a:rPr>
              <a:t>⋆</a:t>
            </a:r>
            <a:r>
              <a:rPr sz="900" spc="412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900" spc="-10" dirty="0">
                <a:latin typeface="Arial"/>
                <a:cs typeface="Arial"/>
              </a:rPr>
              <a:t>IEEE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Transactions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Automatic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Control</a:t>
            </a:r>
            <a:endParaRPr sz="9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75"/>
              </a:spcBef>
            </a:pPr>
            <a:r>
              <a:rPr sz="1100" spc="-60" dirty="0">
                <a:latin typeface="Arial"/>
                <a:cs typeface="Arial"/>
              </a:rPr>
              <a:t>IFAC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(International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Federation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Automatic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Control)</a:t>
            </a:r>
            <a:endParaRPr sz="1100">
              <a:latin typeface="Arial"/>
              <a:cs typeface="Arial"/>
            </a:endParaRPr>
          </a:p>
          <a:p>
            <a:pPr marL="309245">
              <a:lnSpc>
                <a:spcPct val="100000"/>
              </a:lnSpc>
              <a:spcBef>
                <a:spcPts val="175"/>
              </a:spcBef>
            </a:pPr>
            <a:r>
              <a:rPr sz="900" spc="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▶</a:t>
            </a:r>
            <a:r>
              <a:rPr sz="900" spc="397" baseline="13888" dirty="0">
                <a:solidFill>
                  <a:srgbClr val="7F7F7F"/>
                </a:solidFill>
                <a:latin typeface="Apple Symbols"/>
                <a:cs typeface="Apple Symbols"/>
              </a:rPr>
              <a:t> </a:t>
            </a:r>
            <a:r>
              <a:rPr sz="1000" spc="-20" dirty="0">
                <a:latin typeface="Arial"/>
                <a:cs typeface="Arial"/>
              </a:rPr>
              <a:t>Publications: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Automatica,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Control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Engineering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900" baseline="37037" dirty="0">
                <a:latin typeface="Arial"/>
                <a:cs typeface="Arial"/>
              </a:rPr>
              <a:t>1</a:t>
            </a:r>
            <a:r>
              <a:rPr sz="900" dirty="0">
                <a:latin typeface="Arial"/>
                <a:cs typeface="Arial"/>
              </a:rPr>
              <a:t>start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looking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at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these,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online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or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at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library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B9B3686-5A83-7B7F-2440-77899307EBB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4295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IEEE</a:t>
            </a:r>
            <a:r>
              <a:rPr sz="1400" spc="-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Control </a:t>
            </a:r>
            <a:r>
              <a:rPr sz="1400" spc="-85" dirty="0">
                <a:solidFill>
                  <a:srgbClr val="191919"/>
                </a:solidFill>
                <a:latin typeface="Arial"/>
                <a:cs typeface="Arial"/>
              </a:rPr>
              <a:t>Systems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Magazine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683995"/>
            <a:ext cx="4330920" cy="22393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C89DCD4-AC4F-5F47-BA01-3A14DD80BF7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-5" dirty="0"/>
              <a:t> </a:t>
            </a:r>
            <a:r>
              <a:rPr spc="-60" dirty="0"/>
              <a:t>power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30" dirty="0"/>
              <a:t>controls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00023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95885">
              <a:lnSpc>
                <a:spcPct val="102600"/>
              </a:lnSpc>
              <a:spcBef>
                <a:spcPts val="55"/>
              </a:spcBef>
            </a:pPr>
            <a:r>
              <a:rPr dirty="0"/>
              <a:t>Our</a:t>
            </a:r>
            <a:r>
              <a:rPr spc="-15" dirty="0"/>
              <a:t> </a:t>
            </a:r>
            <a:r>
              <a:rPr spc="-20" dirty="0"/>
              <a:t>internal</a:t>
            </a:r>
            <a:r>
              <a:rPr spc="-15" dirty="0"/>
              <a:t> </a:t>
            </a:r>
            <a:r>
              <a:rPr spc="-20" dirty="0"/>
              <a:t>body</a:t>
            </a:r>
            <a:r>
              <a:rPr spc="-10" dirty="0"/>
              <a:t> </a:t>
            </a:r>
            <a:r>
              <a:rPr spc="-30" dirty="0"/>
              <a:t>temperature</a:t>
            </a:r>
            <a:r>
              <a:rPr spc="-15" dirty="0"/>
              <a:t> </a:t>
            </a:r>
            <a:r>
              <a:rPr spc="-10" dirty="0"/>
              <a:t>is </a:t>
            </a:r>
            <a:r>
              <a:rPr spc="-40" dirty="0"/>
              <a:t>regulated</a:t>
            </a:r>
            <a:r>
              <a:rPr spc="-15" dirty="0"/>
              <a:t> </a:t>
            </a:r>
            <a:r>
              <a:rPr spc="-45" dirty="0"/>
              <a:t>around</a:t>
            </a:r>
            <a:r>
              <a:rPr spc="-10" dirty="0"/>
              <a:t> </a:t>
            </a:r>
            <a:r>
              <a:rPr dirty="0"/>
              <a:t>37</a:t>
            </a:r>
            <a:r>
              <a:rPr sz="1200" i="1" baseline="27777" dirty="0">
                <a:latin typeface="Times New Roman"/>
                <a:cs typeface="Times New Roman"/>
              </a:rPr>
              <a:t>◦</a:t>
            </a:r>
            <a:r>
              <a:rPr sz="1200" i="1" spc="195" baseline="27777" dirty="0">
                <a:latin typeface="Times New Roman"/>
                <a:cs typeface="Times New Roman"/>
              </a:rPr>
              <a:t> </a:t>
            </a:r>
            <a:r>
              <a:rPr sz="1100" dirty="0"/>
              <a:t>C</a:t>
            </a:r>
            <a:r>
              <a:rPr sz="1100" spc="-15" dirty="0"/>
              <a:t> </a:t>
            </a:r>
            <a:r>
              <a:rPr sz="1100" dirty="0"/>
              <a:t>or</a:t>
            </a:r>
            <a:r>
              <a:rPr sz="1100" spc="-10" dirty="0"/>
              <a:t> </a:t>
            </a:r>
            <a:r>
              <a:rPr sz="1100" dirty="0"/>
              <a:t>98</a:t>
            </a:r>
            <a:r>
              <a:rPr sz="1100" i="1" dirty="0">
                <a:latin typeface="Times New Roman"/>
                <a:cs typeface="Times New Roman"/>
              </a:rPr>
              <a:t>.</a:t>
            </a:r>
            <a:r>
              <a:rPr sz="1100" dirty="0"/>
              <a:t>6</a:t>
            </a:r>
            <a:r>
              <a:rPr sz="1200" i="1" baseline="27777" dirty="0">
                <a:latin typeface="Times New Roman"/>
                <a:cs typeface="Times New Roman"/>
              </a:rPr>
              <a:t>◦</a:t>
            </a:r>
            <a:r>
              <a:rPr sz="1200" i="1" spc="195" baseline="27777" dirty="0">
                <a:latin typeface="Times New Roman"/>
                <a:cs typeface="Times New Roman"/>
              </a:rPr>
              <a:t> </a:t>
            </a:r>
            <a:r>
              <a:rPr sz="1100" spc="-25" dirty="0"/>
              <a:t>F, </a:t>
            </a:r>
            <a:r>
              <a:rPr sz="1100" spc="-35" dirty="0"/>
              <a:t>whether </a:t>
            </a:r>
            <a:r>
              <a:rPr sz="1100" dirty="0"/>
              <a:t>in</a:t>
            </a:r>
            <a:r>
              <a:rPr sz="1100" spc="-15" dirty="0"/>
              <a:t> </a:t>
            </a:r>
            <a:r>
              <a:rPr sz="1100" dirty="0"/>
              <a:t>a</a:t>
            </a:r>
            <a:r>
              <a:rPr sz="1100" spc="-20" dirty="0"/>
              <a:t> </a:t>
            </a:r>
            <a:r>
              <a:rPr sz="1100" spc="-75" dirty="0"/>
              <a:t>sauna</a:t>
            </a:r>
            <a:r>
              <a:rPr sz="1100" dirty="0"/>
              <a:t> </a:t>
            </a:r>
            <a:r>
              <a:rPr sz="1100" spc="-10" dirty="0"/>
              <a:t>room</a:t>
            </a:r>
            <a:r>
              <a:rPr sz="1100" spc="-15" dirty="0"/>
              <a:t> </a:t>
            </a:r>
            <a:r>
              <a:rPr sz="1100" dirty="0"/>
              <a:t>or</a:t>
            </a:r>
            <a:r>
              <a:rPr sz="1100" spc="-15" dirty="0"/>
              <a:t> </a:t>
            </a:r>
            <a:r>
              <a:rPr sz="1100" spc="-40" dirty="0"/>
              <a:t>outside</a:t>
            </a:r>
            <a:r>
              <a:rPr sz="1100" spc="-20" dirty="0"/>
              <a:t> </a:t>
            </a:r>
            <a:r>
              <a:rPr sz="1100" dirty="0"/>
              <a:t>at</a:t>
            </a:r>
            <a:r>
              <a:rPr sz="1100" spc="-15" dirty="0"/>
              <a:t> </a:t>
            </a:r>
            <a:r>
              <a:rPr sz="1100" dirty="0"/>
              <a:t>the</a:t>
            </a:r>
            <a:r>
              <a:rPr sz="1100" spc="-15" dirty="0"/>
              <a:t> </a:t>
            </a:r>
            <a:r>
              <a:rPr sz="1100" dirty="0"/>
              <a:t>north</a:t>
            </a:r>
            <a:r>
              <a:rPr sz="1100" spc="-20" dirty="0"/>
              <a:t> </a:t>
            </a:r>
            <a:r>
              <a:rPr sz="1100" spc="-10" dirty="0"/>
              <a:t>pole.</a:t>
            </a:r>
            <a:endParaRPr sz="1100">
              <a:latin typeface="Times New Roman"/>
              <a:cs typeface="Times New Roman"/>
            </a:endParaRPr>
          </a:p>
          <a:p>
            <a:pPr marL="38100" marR="342900">
              <a:lnSpc>
                <a:spcPct val="102600"/>
              </a:lnSpc>
              <a:spcBef>
                <a:spcPts val="300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spc="-60" dirty="0"/>
              <a:t>power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i="1" spc="-55" dirty="0">
                <a:latin typeface="Arial"/>
                <a:cs typeface="Arial"/>
              </a:rPr>
              <a:t>feedback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controls</a:t>
            </a:r>
            <a:r>
              <a:rPr spc="-20" dirty="0"/>
              <a:t>:</a:t>
            </a:r>
            <a:r>
              <a:rPr spc="110" dirty="0"/>
              <a:t> </a:t>
            </a:r>
            <a:r>
              <a:rPr spc="50" dirty="0"/>
              <a:t>it</a:t>
            </a:r>
            <a:r>
              <a:rPr spc="5" dirty="0"/>
              <a:t> </a:t>
            </a:r>
            <a:r>
              <a:rPr spc="-55" dirty="0"/>
              <a:t>allows</a:t>
            </a:r>
            <a:r>
              <a:rPr spc="10" dirty="0"/>
              <a:t> </a:t>
            </a:r>
            <a:r>
              <a:rPr spc="-60" dirty="0"/>
              <a:t>us</a:t>
            </a:r>
            <a:r>
              <a:rPr spc="10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70" dirty="0"/>
              <a:t>make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45" dirty="0"/>
              <a:t>precision </a:t>
            </a:r>
            <a:r>
              <a:rPr spc="-65" dirty="0"/>
              <a:t>device</a:t>
            </a:r>
            <a:r>
              <a:rPr spc="5" dirty="0"/>
              <a:t> </a:t>
            </a:r>
            <a:r>
              <a:rPr dirty="0"/>
              <a:t>out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45" dirty="0"/>
              <a:t>crude</a:t>
            </a:r>
            <a:r>
              <a:rPr spc="10" dirty="0"/>
              <a:t> </a:t>
            </a:r>
            <a:r>
              <a:rPr spc="-65" dirty="0"/>
              <a:t>one</a:t>
            </a:r>
            <a:r>
              <a:rPr spc="10" dirty="0"/>
              <a:t> </a:t>
            </a:r>
            <a:r>
              <a:rPr dirty="0"/>
              <a:t>that</a:t>
            </a:r>
            <a:r>
              <a:rPr spc="10" dirty="0"/>
              <a:t> </a:t>
            </a:r>
            <a:r>
              <a:rPr spc="-60" dirty="0"/>
              <a:t>works</a:t>
            </a:r>
            <a:r>
              <a:rPr spc="10" dirty="0"/>
              <a:t> </a:t>
            </a:r>
            <a:r>
              <a:rPr spc="-25" dirty="0"/>
              <a:t>well</a:t>
            </a:r>
            <a:r>
              <a:rPr spc="10" dirty="0"/>
              <a:t> </a:t>
            </a:r>
            <a:r>
              <a:rPr spc="-80" dirty="0"/>
              <a:t>even</a:t>
            </a:r>
            <a:r>
              <a:rPr spc="10" dirty="0"/>
              <a:t> </a:t>
            </a:r>
            <a:r>
              <a:rPr dirty="0"/>
              <a:t>in</a:t>
            </a:r>
            <a:r>
              <a:rPr spc="10" dirty="0"/>
              <a:t> </a:t>
            </a:r>
            <a:r>
              <a:rPr spc="-10" dirty="0"/>
              <a:t>changing environments.</a:t>
            </a:r>
          </a:p>
          <a:p>
            <a:pPr marL="38100" marR="30480">
              <a:lnSpc>
                <a:spcPct val="102600"/>
              </a:lnSpc>
              <a:spcBef>
                <a:spcPts val="300"/>
              </a:spcBef>
            </a:pPr>
            <a:r>
              <a:rPr spc="-40" dirty="0"/>
              <a:t>We</a:t>
            </a:r>
            <a:r>
              <a:rPr spc="-35" dirty="0"/>
              <a:t> </a:t>
            </a:r>
            <a:r>
              <a:rPr spc="-55" dirty="0"/>
              <a:t>also</a:t>
            </a:r>
            <a:r>
              <a:rPr spc="-20" dirty="0"/>
              <a:t> </a:t>
            </a:r>
            <a:r>
              <a:rPr spc="-100" dirty="0"/>
              <a:t>use</a:t>
            </a:r>
            <a:r>
              <a:rPr spc="25" dirty="0"/>
              <a:t> </a:t>
            </a:r>
            <a:r>
              <a:rPr i="1" spc="-30" dirty="0">
                <a:latin typeface="Arial"/>
                <a:cs typeface="Arial"/>
              </a:rPr>
              <a:t>prediction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45" dirty="0">
                <a:latin typeface="Arial"/>
                <a:cs typeface="Arial"/>
              </a:rPr>
              <a:t>and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feedforward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controls</a:t>
            </a:r>
            <a:r>
              <a:rPr spc="-20" dirty="0"/>
              <a:t>:</a:t>
            </a:r>
            <a:r>
              <a:rPr spc="100" dirty="0"/>
              <a:t> </a:t>
            </a:r>
            <a:r>
              <a:rPr spc="-95" dirty="0"/>
              <a:t>as</a:t>
            </a:r>
            <a:r>
              <a:rPr spc="20" dirty="0"/>
              <a:t> </a:t>
            </a:r>
            <a:r>
              <a:rPr spc="-25" dirty="0"/>
              <a:t>kids,</a:t>
            </a:r>
            <a:r>
              <a:rPr spc="5" dirty="0"/>
              <a:t> </a:t>
            </a:r>
            <a:r>
              <a:rPr spc="-90" dirty="0"/>
              <a:t>we</a:t>
            </a:r>
            <a:r>
              <a:rPr spc="15" dirty="0"/>
              <a:t> </a:t>
            </a:r>
            <a:r>
              <a:rPr spc="-25" dirty="0"/>
              <a:t>had </a:t>
            </a:r>
            <a:r>
              <a:rPr spc="-55" dirty="0"/>
              <a:t>learned</a:t>
            </a:r>
            <a:r>
              <a:rPr spc="-2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spc="-70" dirty="0"/>
              <a:t>wear</a:t>
            </a:r>
            <a:r>
              <a:rPr dirty="0"/>
              <a:t> </a:t>
            </a:r>
            <a:r>
              <a:rPr spc="-30" dirty="0"/>
              <a:t>T-</a:t>
            </a:r>
            <a:r>
              <a:rPr dirty="0"/>
              <a:t>shirts in </a:t>
            </a:r>
            <a:r>
              <a:rPr spc="-50" dirty="0"/>
              <a:t>summer,</a:t>
            </a:r>
            <a:r>
              <a:rPr dirty="0"/>
              <a:t> </a:t>
            </a:r>
            <a:r>
              <a:rPr spc="-25" dirty="0"/>
              <a:t>long</a:t>
            </a:r>
            <a:r>
              <a:rPr dirty="0"/>
              <a:t> </a:t>
            </a:r>
            <a:r>
              <a:rPr spc="-100" dirty="0"/>
              <a:t>sleeves</a:t>
            </a:r>
            <a:r>
              <a:rPr spc="25" dirty="0"/>
              <a:t> </a:t>
            </a:r>
            <a:r>
              <a:rPr spc="-45" dirty="0"/>
              <a:t>and</a:t>
            </a:r>
            <a:r>
              <a:rPr dirty="0"/>
              <a:t> </a:t>
            </a:r>
            <a:r>
              <a:rPr spc="-35" dirty="0"/>
              <a:t>coats</a:t>
            </a:r>
            <a:r>
              <a:rPr dirty="0"/>
              <a:t> in </a:t>
            </a:r>
            <a:r>
              <a:rPr spc="-10" dirty="0"/>
              <a:t>winter. </a:t>
            </a:r>
            <a:r>
              <a:rPr dirty="0"/>
              <a:t>With</a:t>
            </a:r>
            <a:r>
              <a:rPr spc="-5" dirty="0"/>
              <a:t> </a:t>
            </a:r>
            <a:r>
              <a:rPr spc="-65" dirty="0"/>
              <a:t>such</a:t>
            </a:r>
            <a:r>
              <a:rPr dirty="0"/>
              <a:t> </a:t>
            </a:r>
            <a:r>
              <a:rPr spc="-35" dirty="0"/>
              <a:t>predictive</a:t>
            </a:r>
            <a:r>
              <a:rPr spc="-5" dirty="0"/>
              <a:t> </a:t>
            </a:r>
            <a:r>
              <a:rPr spc="-45" dirty="0"/>
              <a:t>and</a:t>
            </a:r>
            <a:r>
              <a:rPr dirty="0"/>
              <a:t> </a:t>
            </a:r>
            <a:r>
              <a:rPr spc="-50" dirty="0"/>
              <a:t>feedforward</a:t>
            </a:r>
            <a:r>
              <a:rPr dirty="0"/>
              <a:t> </a:t>
            </a:r>
            <a:r>
              <a:rPr spc="-25" dirty="0"/>
              <a:t>controls,</a:t>
            </a:r>
            <a:r>
              <a:rPr spc="-5" dirty="0"/>
              <a:t> </a:t>
            </a:r>
            <a:r>
              <a:rPr dirty="0"/>
              <a:t>the </a:t>
            </a:r>
            <a:r>
              <a:rPr spc="-55" dirty="0"/>
              <a:t>burden</a:t>
            </a:r>
            <a:r>
              <a:rPr dirty="0"/>
              <a:t> of </a:t>
            </a:r>
            <a:r>
              <a:rPr spc="-45" dirty="0"/>
              <a:t>feedback </a:t>
            </a:r>
            <a:r>
              <a:rPr spc="-10" dirty="0"/>
              <a:t>control</a:t>
            </a:r>
            <a:r>
              <a:rPr spc="-35" dirty="0"/>
              <a:t> </a:t>
            </a:r>
            <a:r>
              <a:rPr spc="-10" dirty="0"/>
              <a:t>is</a:t>
            </a:r>
            <a:r>
              <a:rPr spc="-30" dirty="0"/>
              <a:t> </a:t>
            </a:r>
            <a:r>
              <a:rPr spc="-25" dirty="0"/>
              <a:t>greatly</a:t>
            </a:r>
            <a:r>
              <a:rPr spc="-30" dirty="0"/>
              <a:t> </a:t>
            </a:r>
            <a:r>
              <a:rPr spc="-10" dirty="0"/>
              <a:t>lifted.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8212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36318"/>
            <a:ext cx="65201" cy="652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3F08605-BCD4-7371-0562-00187AD602E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Analysis</a:t>
            </a:r>
            <a:r>
              <a:rPr spc="-30" dirty="0"/>
              <a:t> </a:t>
            </a:r>
            <a:r>
              <a:rPr spc="-40" dirty="0"/>
              <a:t>and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35" dirty="0"/>
              <a:t>linear</a:t>
            </a:r>
            <a:r>
              <a:rPr spc="-30" dirty="0"/>
              <a:t> </a:t>
            </a:r>
            <a:r>
              <a:rPr spc="-45" dirty="0"/>
              <a:t>dynamic</a:t>
            </a:r>
            <a:r>
              <a:rPr spc="-25" dirty="0"/>
              <a:t> </a:t>
            </a:r>
            <a:r>
              <a:rPr spc="-70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06563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3537" rIns="0" bIns="0" rtlCol="0">
            <a:spAutoFit/>
          </a:bodyPr>
          <a:lstStyle/>
          <a:p>
            <a:pPr marL="38100" marR="238760">
              <a:lnSpc>
                <a:spcPct val="102600"/>
              </a:lnSpc>
              <a:spcBef>
                <a:spcPts val="55"/>
              </a:spcBef>
            </a:pPr>
            <a:r>
              <a:rPr spc="-40" dirty="0">
                <a:solidFill>
                  <a:srgbClr val="FF5CA8"/>
                </a:solidFill>
              </a:rPr>
              <a:t>System</a:t>
            </a:r>
            <a:r>
              <a:rPr spc="-40" dirty="0"/>
              <a:t>:</a:t>
            </a:r>
            <a:r>
              <a:rPr spc="85" dirty="0"/>
              <a:t> </a:t>
            </a:r>
            <a:r>
              <a:rPr spc="-20" dirty="0"/>
              <a:t>an</a:t>
            </a:r>
            <a:r>
              <a:rPr spc="-5" dirty="0"/>
              <a:t> </a:t>
            </a:r>
            <a:r>
              <a:rPr spc="-35" dirty="0"/>
              <a:t>interconnection</a:t>
            </a:r>
            <a:r>
              <a:rPr dirty="0"/>
              <a:t> of</a:t>
            </a:r>
            <a:r>
              <a:rPr spc="-5" dirty="0"/>
              <a:t> </a:t>
            </a:r>
            <a:r>
              <a:rPr spc="-60" dirty="0"/>
              <a:t>elements</a:t>
            </a:r>
            <a:r>
              <a:rPr dirty="0"/>
              <a:t> </a:t>
            </a:r>
            <a:r>
              <a:rPr spc="-45" dirty="0"/>
              <a:t>and</a:t>
            </a:r>
            <a:r>
              <a:rPr spc="-5" dirty="0"/>
              <a:t> </a:t>
            </a:r>
            <a:r>
              <a:rPr spc="-80" dirty="0"/>
              <a:t>devices</a:t>
            </a:r>
            <a:r>
              <a:rPr spc="5" dirty="0"/>
              <a:t> </a:t>
            </a:r>
            <a:r>
              <a:rPr dirty="0"/>
              <a:t>for a</a:t>
            </a:r>
            <a:r>
              <a:rPr spc="-5" dirty="0"/>
              <a:t> </a:t>
            </a:r>
            <a:r>
              <a:rPr spc="-50" dirty="0"/>
              <a:t>desired </a:t>
            </a:r>
            <a:r>
              <a:rPr spc="-10" dirty="0"/>
              <a:t>purpose</a:t>
            </a:r>
          </a:p>
          <a:p>
            <a:pPr marL="38100" marR="5080">
              <a:lnSpc>
                <a:spcPct val="102600"/>
              </a:lnSpc>
              <a:spcBef>
                <a:spcPts val="300"/>
              </a:spcBef>
            </a:pPr>
            <a:r>
              <a:rPr spc="-10" dirty="0">
                <a:solidFill>
                  <a:srgbClr val="FF5CA8"/>
                </a:solidFill>
              </a:rPr>
              <a:t>Control</a:t>
            </a:r>
            <a:r>
              <a:rPr spc="-15" dirty="0">
                <a:solidFill>
                  <a:srgbClr val="FF5CA8"/>
                </a:solidFill>
              </a:rPr>
              <a:t> </a:t>
            </a:r>
            <a:r>
              <a:rPr spc="-40" dirty="0">
                <a:solidFill>
                  <a:srgbClr val="FF5CA8"/>
                </a:solidFill>
              </a:rPr>
              <a:t>System</a:t>
            </a:r>
            <a:r>
              <a:rPr spc="-40" dirty="0"/>
              <a:t>:</a:t>
            </a:r>
            <a:r>
              <a:rPr spc="85" dirty="0"/>
              <a:t> </a:t>
            </a:r>
            <a:r>
              <a:rPr spc="-20" dirty="0"/>
              <a:t>an</a:t>
            </a:r>
            <a:r>
              <a:rPr spc="-10" dirty="0"/>
              <a:t> </a:t>
            </a:r>
            <a:r>
              <a:rPr spc="-35" dirty="0"/>
              <a:t>interconnection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5" dirty="0"/>
              <a:t>components</a:t>
            </a:r>
            <a:r>
              <a:rPr spc="-10" dirty="0"/>
              <a:t> </a:t>
            </a:r>
            <a:r>
              <a:rPr spc="-25" dirty="0"/>
              <a:t>forming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5" dirty="0"/>
              <a:t>system </a:t>
            </a:r>
            <a:r>
              <a:rPr spc="-25" dirty="0"/>
              <a:t>configuration</a:t>
            </a:r>
            <a:r>
              <a:rPr spc="15" dirty="0"/>
              <a:t> </a:t>
            </a:r>
            <a:r>
              <a:rPr dirty="0"/>
              <a:t>that</a:t>
            </a:r>
            <a:r>
              <a:rPr spc="20" dirty="0"/>
              <a:t> </a:t>
            </a:r>
            <a:r>
              <a:rPr dirty="0"/>
              <a:t>will</a:t>
            </a:r>
            <a:r>
              <a:rPr spc="15" dirty="0"/>
              <a:t> </a:t>
            </a:r>
            <a:r>
              <a:rPr spc="-40" dirty="0"/>
              <a:t>provide</a:t>
            </a:r>
            <a:r>
              <a:rPr spc="2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65" dirty="0"/>
              <a:t>desired</a:t>
            </a:r>
            <a:r>
              <a:rPr spc="20" dirty="0"/>
              <a:t> </a:t>
            </a:r>
            <a:r>
              <a:rPr spc="-10" dirty="0"/>
              <a:t>response</a:t>
            </a:r>
          </a:p>
          <a:p>
            <a:pPr marL="38100" marR="393700">
              <a:lnSpc>
                <a:spcPct val="102600"/>
              </a:lnSpc>
              <a:spcBef>
                <a:spcPts val="300"/>
              </a:spcBef>
            </a:pPr>
            <a:r>
              <a:rPr spc="-60" dirty="0">
                <a:solidFill>
                  <a:srgbClr val="FF5CA8"/>
                </a:solidFill>
              </a:rPr>
              <a:t>Feedback</a:t>
            </a:r>
            <a:r>
              <a:rPr spc="-60" dirty="0"/>
              <a:t>:</a:t>
            </a:r>
            <a:r>
              <a:rPr spc="5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100" dirty="0"/>
              <a:t>use</a:t>
            </a:r>
            <a:r>
              <a:rPr spc="2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0" dirty="0"/>
              <a:t>information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25" dirty="0"/>
              <a:t>past</a:t>
            </a:r>
            <a:r>
              <a:rPr spc="-10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50" dirty="0"/>
              <a:t>present</a:t>
            </a:r>
            <a:r>
              <a:rPr spc="-10" dirty="0"/>
              <a:t> </a:t>
            </a:r>
            <a:r>
              <a:rPr spc="-25" dirty="0"/>
              <a:t>to </a:t>
            </a:r>
            <a:r>
              <a:rPr spc="-45" dirty="0"/>
              <a:t>influence</a:t>
            </a:r>
            <a:r>
              <a:rPr spc="-5" dirty="0"/>
              <a:t> </a:t>
            </a:r>
            <a:r>
              <a:rPr spc="-55" dirty="0"/>
              <a:t>behaviors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system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8868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70786"/>
            <a:ext cx="65201" cy="652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5E8EB15-03EC-7212-50FC-21569762907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Why</a:t>
            </a:r>
            <a:r>
              <a:rPr spc="-75" dirty="0"/>
              <a:t> </a:t>
            </a:r>
            <a:r>
              <a:rPr spc="-10" dirty="0"/>
              <a:t>automatic</a:t>
            </a:r>
            <a:r>
              <a:rPr spc="-70" dirty="0"/>
              <a:t> </a:t>
            </a:r>
            <a:r>
              <a:rPr spc="-20" dirty="0"/>
              <a:t>control?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7812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79930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9963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199995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844" y="932204"/>
            <a:ext cx="4070350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9494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can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either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manually</a:t>
            </a:r>
            <a:r>
              <a:rPr sz="1100" dirty="0">
                <a:latin typeface="Arial"/>
                <a:cs typeface="Arial"/>
              </a:rPr>
              <a:t> or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automatically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controlled.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Why </a:t>
            </a:r>
            <a:r>
              <a:rPr sz="1100" spc="-20" dirty="0">
                <a:latin typeface="Arial"/>
                <a:cs typeface="Arial"/>
              </a:rPr>
              <a:t>automatic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control?</a:t>
            </a:r>
            <a:endParaRPr sz="1100">
              <a:latin typeface="Arial"/>
              <a:cs typeface="Arial"/>
            </a:endParaRPr>
          </a:p>
          <a:p>
            <a:pPr marL="289560" marR="13970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Stability/Safety</a:t>
            </a:r>
            <a:r>
              <a:rPr sz="1100" spc="-10" dirty="0">
                <a:latin typeface="Arial"/>
                <a:cs typeface="Arial"/>
              </a:rPr>
              <a:t>:</a:t>
            </a:r>
            <a:r>
              <a:rPr sz="1100" spc="14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diﬀicult/impossible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humans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the </a:t>
            </a:r>
            <a:r>
              <a:rPr sz="1100" spc="-85" dirty="0">
                <a:latin typeface="Arial"/>
                <a:cs typeface="Arial"/>
              </a:rPr>
              <a:t>process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would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expose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humans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704215">
              <a:lnSpc>
                <a:spcPct val="125299"/>
              </a:lnSpc>
            </a:pPr>
            <a:r>
              <a:rPr sz="1100" spc="-45" dirty="0">
                <a:solidFill>
                  <a:srgbClr val="FF5CA8"/>
                </a:solidFill>
                <a:latin typeface="Arial"/>
                <a:cs typeface="Arial"/>
              </a:rPr>
              <a:t>Performance</a:t>
            </a:r>
            <a:r>
              <a:rPr sz="1100" spc="-45" dirty="0">
                <a:latin typeface="Arial"/>
                <a:cs typeface="Arial"/>
              </a:rPr>
              <a:t>: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cannot</a:t>
            </a:r>
            <a:r>
              <a:rPr sz="1100" spc="-20" dirty="0">
                <a:latin typeface="Arial"/>
                <a:cs typeface="Arial"/>
              </a:rPr>
              <a:t> be </a:t>
            </a:r>
            <a:r>
              <a:rPr sz="1100" spc="-60" dirty="0">
                <a:latin typeface="Arial"/>
                <a:cs typeface="Arial"/>
              </a:rPr>
              <a:t>done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“as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well”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humans </a:t>
            </a:r>
            <a:r>
              <a:rPr sz="1100" spc="-20" dirty="0">
                <a:solidFill>
                  <a:srgbClr val="FF5CA8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latin typeface="Arial"/>
                <a:cs typeface="Arial"/>
              </a:rPr>
              <a:t>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Humans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more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expensive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can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bored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60" dirty="0">
                <a:solidFill>
                  <a:srgbClr val="FF5CA8"/>
                </a:solidFill>
                <a:latin typeface="Arial"/>
                <a:cs typeface="Arial"/>
              </a:rPr>
              <a:t>Robustness</a:t>
            </a:r>
            <a:r>
              <a:rPr sz="1100" spc="-60" dirty="0">
                <a:latin typeface="Arial"/>
                <a:cs typeface="Arial"/>
              </a:rPr>
              <a:t>:</a:t>
            </a:r>
            <a:r>
              <a:rPr sz="1100" spc="10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can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deliver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requisite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performance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even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process </a:t>
            </a:r>
            <a:r>
              <a:rPr sz="1100" spc="-90" dirty="0">
                <a:latin typeface="Arial"/>
                <a:cs typeface="Arial"/>
              </a:rPr>
              <a:t>behaves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slightly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differently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3C2BC71-6C26-7A25-7031-F96579D1346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Terminologies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7779" y="1028790"/>
            <a:ext cx="183515" cy="40640"/>
            <a:chOff x="327779" y="1028790"/>
            <a:chExt cx="183515" cy="40640"/>
          </a:xfrm>
        </p:grpSpPr>
        <p:sp>
          <p:nvSpPr>
            <p:cNvPr id="4" name="object 4"/>
            <p:cNvSpPr/>
            <p:nvPr/>
          </p:nvSpPr>
          <p:spPr>
            <a:xfrm>
              <a:off x="327779" y="1049034"/>
              <a:ext cx="158115" cy="0"/>
            </a:xfrm>
            <a:custGeom>
              <a:avLst/>
              <a:gdLst/>
              <a:ahLst/>
              <a:cxnLst/>
              <a:rect l="l" t="t" r="r" b="b"/>
              <a:pathLst>
                <a:path w="158115">
                  <a:moveTo>
                    <a:pt x="0" y="0"/>
                  </a:moveTo>
                  <a:lnTo>
                    <a:pt x="15807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066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21874" y="596488"/>
            <a:ext cx="2796540" cy="1193165"/>
            <a:chOff x="1221874" y="596488"/>
            <a:chExt cx="2796540" cy="1193165"/>
          </a:xfrm>
        </p:grpSpPr>
        <p:sp>
          <p:nvSpPr>
            <p:cNvPr id="7" name="object 7"/>
            <p:cNvSpPr/>
            <p:nvPr/>
          </p:nvSpPr>
          <p:spPr>
            <a:xfrm>
              <a:off x="3297815" y="599028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7571" y="86746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92120" y="10490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>
                  <a:moveTo>
                    <a:pt x="0" y="0"/>
                  </a:moveTo>
                  <a:lnTo>
                    <a:pt x="15111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8049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7822" y="104903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39">
                  <a:moveTo>
                    <a:pt x="0" y="0"/>
                  </a:moveTo>
                  <a:lnTo>
                    <a:pt x="1546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77336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2430030" y="0"/>
                  </a:moveTo>
                  <a:lnTo>
                    <a:pt x="2430030" y="720008"/>
                  </a:lnTo>
                </a:path>
                <a:path w="2430145" h="720089">
                  <a:moveTo>
                    <a:pt x="0" y="720008"/>
                  </a:moveTo>
                  <a:lnTo>
                    <a:pt x="0" y="9314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7548" y="111687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4414" y="1049034"/>
              <a:ext cx="90805" cy="0"/>
            </a:xfrm>
            <a:custGeom>
              <a:avLst/>
              <a:gdLst/>
              <a:ahLst/>
              <a:cxnLst/>
              <a:rect l="l" t="t" r="r" b="b"/>
              <a:pathLst>
                <a:path w="90805">
                  <a:moveTo>
                    <a:pt x="0" y="0"/>
                  </a:moveTo>
                  <a:lnTo>
                    <a:pt x="9023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9465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5631" y="1049034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12327" y="0"/>
                  </a:lnTo>
                  <a:lnTo>
                    <a:pt x="20758" y="0"/>
                  </a:lnTo>
                  <a:lnTo>
                    <a:pt x="24445" y="0"/>
                  </a:lnTo>
                  <a:lnTo>
                    <a:pt x="2253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298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99832" y="1769042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>
                  <a:moveTo>
                    <a:pt x="637989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74527" y="174879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07792" y="1049034"/>
              <a:ext cx="2430145" cy="720090"/>
            </a:xfrm>
            <a:custGeom>
              <a:avLst/>
              <a:gdLst/>
              <a:ahLst/>
              <a:cxnLst/>
              <a:rect l="l" t="t" r="r" b="b"/>
              <a:pathLst>
                <a:path w="2430145" h="720089">
                  <a:moveTo>
                    <a:pt x="1293302" y="720008"/>
                  </a:moveTo>
                  <a:lnTo>
                    <a:pt x="0" y="720008"/>
                  </a:lnTo>
                </a:path>
                <a:path w="2430145" h="720089">
                  <a:moveTo>
                    <a:pt x="2157843" y="0"/>
                  </a:moveTo>
                  <a:lnTo>
                    <a:pt x="243003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7803" y="779030"/>
              <a:ext cx="1350645" cy="450215"/>
            </a:xfrm>
            <a:custGeom>
              <a:avLst/>
              <a:gdLst/>
              <a:ahLst/>
              <a:cxnLst/>
              <a:rect l="l" t="t" r="r" b="b"/>
              <a:pathLst>
                <a:path w="1350645" h="450215">
                  <a:moveTo>
                    <a:pt x="0" y="0"/>
                  </a:moveTo>
                  <a:lnTo>
                    <a:pt x="1350016" y="0"/>
                  </a:lnTo>
                </a:path>
                <a:path w="1350645" h="450215">
                  <a:moveTo>
                    <a:pt x="1350016" y="0"/>
                  </a:moveTo>
                  <a:lnTo>
                    <a:pt x="1350016" y="450005"/>
                  </a:lnTo>
                </a:path>
                <a:path w="1350645" h="450215">
                  <a:moveTo>
                    <a:pt x="1350016" y="450005"/>
                  </a:moveTo>
                  <a:lnTo>
                    <a:pt x="0" y="450005"/>
                  </a:lnTo>
                </a:path>
                <a:path w="1350645" h="450215">
                  <a:moveTo>
                    <a:pt x="0" y="45000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67078" y="1028790"/>
            <a:ext cx="63500" cy="40640"/>
            <a:chOff x="2967078" y="1028790"/>
            <a:chExt cx="63500" cy="40640"/>
          </a:xfrm>
        </p:grpSpPr>
        <p:sp>
          <p:nvSpPr>
            <p:cNvPr id="24" name="object 24"/>
            <p:cNvSpPr/>
            <p:nvPr/>
          </p:nvSpPr>
          <p:spPr>
            <a:xfrm>
              <a:off x="2967078" y="104903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76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9507" y="102879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917567" y="1910120"/>
            <a:ext cx="40640" cy="219075"/>
            <a:chOff x="2917567" y="1910120"/>
            <a:chExt cx="40640" cy="219075"/>
          </a:xfrm>
        </p:grpSpPr>
        <p:sp>
          <p:nvSpPr>
            <p:cNvPr id="27" name="object 27"/>
            <p:cNvSpPr/>
            <p:nvPr/>
          </p:nvSpPr>
          <p:spPr>
            <a:xfrm>
              <a:off x="2937811" y="1935425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193621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17567" y="191012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13687" y="910486"/>
            <a:ext cx="70866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270"/>
              </a:spcBef>
            </a:pPr>
            <a:r>
              <a:rPr sz="1100" dirty="0">
                <a:latin typeface="Arial"/>
                <a:cs typeface="Arial"/>
              </a:rPr>
              <a:t>Input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filter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2526" y="910486"/>
            <a:ext cx="530860" cy="29845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3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5844" y="765859"/>
            <a:ext cx="5842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Arial"/>
                <a:cs typeface="Arial"/>
              </a:rPr>
              <a:t>Reference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06685" y="753947"/>
            <a:ext cx="442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6005" y="910486"/>
            <a:ext cx="664210" cy="277495"/>
          </a:xfrm>
          <a:custGeom>
            <a:avLst/>
            <a:gdLst/>
            <a:ahLst/>
            <a:cxnLst/>
            <a:rect l="l" t="t" r="r" b="b"/>
            <a:pathLst>
              <a:path w="664210" h="277494">
                <a:moveTo>
                  <a:pt x="0" y="277094"/>
                </a:moveTo>
                <a:lnTo>
                  <a:pt x="663584" y="277094"/>
                </a:lnTo>
                <a:lnTo>
                  <a:pt x="663584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559483" y="945932"/>
            <a:ext cx="5969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1068" y="910486"/>
            <a:ext cx="593725" cy="298450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953" y="981194"/>
            <a:ext cx="135678" cy="13567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703625" y="1630495"/>
            <a:ext cx="46863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40" dirty="0">
                <a:latin typeface="Arial"/>
                <a:cs typeface="Arial"/>
              </a:rPr>
              <a:t>Sensor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2932" y="2062592"/>
            <a:ext cx="3964304" cy="122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6165" indent="2166620">
              <a:lnSpc>
                <a:spcPct val="142100"/>
              </a:lnSpc>
              <a:spcBef>
                <a:spcPts val="100"/>
              </a:spcBef>
            </a:pPr>
            <a:r>
              <a:rPr sz="1100" spc="-90" dirty="0">
                <a:latin typeface="Arial"/>
                <a:cs typeface="Arial"/>
              </a:rPr>
              <a:t>Sensor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noise </a:t>
            </a:r>
            <a:r>
              <a:rPr sz="1100" spc="-55" dirty="0">
                <a:solidFill>
                  <a:srgbClr val="FF5CA8"/>
                </a:solidFill>
                <a:latin typeface="Arial"/>
                <a:cs typeface="Arial"/>
              </a:rPr>
              <a:t>Process</a:t>
            </a:r>
            <a:r>
              <a:rPr sz="1100" spc="-55" dirty="0">
                <a:latin typeface="Arial"/>
                <a:cs typeface="Arial"/>
              </a:rPr>
              <a:t>: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whose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output(s)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is/are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controlled</a:t>
            </a:r>
            <a:endParaRPr sz="1100">
              <a:latin typeface="Arial"/>
              <a:cs typeface="Arial"/>
            </a:endParaRPr>
          </a:p>
          <a:p>
            <a:pPr marL="12700" marR="90170">
              <a:lnSpc>
                <a:spcPct val="110200"/>
              </a:lnSpc>
            </a:pPr>
            <a:r>
              <a:rPr sz="1100" dirty="0">
                <a:solidFill>
                  <a:srgbClr val="FF5CA8"/>
                </a:solidFill>
                <a:latin typeface="Arial"/>
                <a:cs typeface="Arial"/>
              </a:rPr>
              <a:t>Actuator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device</a:t>
            </a:r>
            <a:r>
              <a:rPr sz="1100" dirty="0">
                <a:latin typeface="Arial"/>
                <a:cs typeface="Arial"/>
              </a:rPr>
              <a:t> to </a:t>
            </a:r>
            <a:r>
              <a:rPr sz="1100" spc="-45" dirty="0">
                <a:latin typeface="Arial"/>
                <a:cs typeface="Arial"/>
              </a:rPr>
              <a:t>influence</a:t>
            </a:r>
            <a:r>
              <a:rPr sz="1100" dirty="0">
                <a:latin typeface="Arial"/>
                <a:cs typeface="Arial"/>
              </a:rPr>
              <a:t> the </a:t>
            </a:r>
            <a:r>
              <a:rPr sz="1100" spc="-30" dirty="0">
                <a:latin typeface="Arial"/>
                <a:cs typeface="Arial"/>
              </a:rPr>
              <a:t>controlled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variable</a:t>
            </a:r>
            <a:r>
              <a:rPr sz="1100" dirty="0">
                <a:latin typeface="Arial"/>
                <a:cs typeface="Arial"/>
              </a:rPr>
              <a:t> of the </a:t>
            </a:r>
            <a:r>
              <a:rPr sz="1100" spc="-65" dirty="0">
                <a:latin typeface="Arial"/>
                <a:cs typeface="Arial"/>
              </a:rPr>
              <a:t>process </a:t>
            </a:r>
            <a:r>
              <a:rPr sz="1100" dirty="0">
                <a:solidFill>
                  <a:srgbClr val="FF5CA8"/>
                </a:solidFill>
                <a:latin typeface="Arial"/>
                <a:cs typeface="Arial"/>
              </a:rPr>
              <a:t>Plant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140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process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210" dirty="0">
                <a:latin typeface="Arial"/>
                <a:cs typeface="Arial"/>
              </a:rPr>
              <a:t>+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actuator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100"/>
              </a:spcBef>
            </a:pPr>
            <a:r>
              <a:rPr sz="1100" spc="-10" dirty="0">
                <a:solidFill>
                  <a:srgbClr val="FF5CA8"/>
                </a:solidFill>
                <a:latin typeface="Arial"/>
                <a:cs typeface="Arial"/>
              </a:rPr>
              <a:t>Block</a:t>
            </a:r>
            <a:r>
              <a:rPr sz="1100" spc="-40" dirty="0">
                <a:solidFill>
                  <a:srgbClr val="FF5CA8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5CA8"/>
                </a:solidFill>
                <a:latin typeface="Arial"/>
                <a:cs typeface="Arial"/>
              </a:rPr>
              <a:t>diagram</a:t>
            </a:r>
            <a:r>
              <a:rPr sz="1100" spc="-25" dirty="0">
                <a:latin typeface="Arial"/>
                <a:cs typeface="Arial"/>
              </a:rPr>
              <a:t>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visualizes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structure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flow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31213" y="1040433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51216" y="8424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0140" y="374952"/>
            <a:ext cx="1514475" cy="3854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13435">
              <a:lnSpc>
                <a:spcPct val="100000"/>
              </a:lnSpc>
              <a:spcBef>
                <a:spcPts val="200"/>
              </a:spcBef>
            </a:pPr>
            <a:r>
              <a:rPr sz="1100" spc="-45" dirty="0"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0" dirty="0">
                <a:latin typeface="Arial"/>
                <a:cs typeface="Arial"/>
              </a:rPr>
              <a:t>Plant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56307"/>
            <a:ext cx="65201" cy="652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1117"/>
            <a:ext cx="65201" cy="6520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825927"/>
            <a:ext cx="65201" cy="6520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3010750"/>
            <a:ext cx="65201" cy="6520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E7688257-54C6-A61A-005C-D1942865018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Open-</a:t>
            </a:r>
            <a:r>
              <a:rPr spc="-20" dirty="0"/>
              <a:t>loop</a:t>
            </a:r>
            <a:r>
              <a:rPr spc="-40" dirty="0"/>
              <a:t> </a:t>
            </a:r>
            <a:r>
              <a:rPr dirty="0"/>
              <a:t>control</a:t>
            </a:r>
            <a:r>
              <a:rPr spc="-35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70" dirty="0"/>
              <a:t>closed-</a:t>
            </a:r>
            <a:r>
              <a:rPr spc="-20" dirty="0"/>
              <a:t>loop</a:t>
            </a:r>
            <a:r>
              <a:rPr spc="-3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2216446" y="1700810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15182" y="20243"/>
                </a:lnTo>
                <a:lnTo>
                  <a:pt x="0" y="40487"/>
                </a:lnTo>
                <a:lnTo>
                  <a:pt x="40487" y="20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4167" y="1700810"/>
            <a:ext cx="925830" cy="40640"/>
            <a:chOff x="224167" y="1700810"/>
            <a:chExt cx="925830" cy="40640"/>
          </a:xfrm>
        </p:grpSpPr>
        <p:sp>
          <p:nvSpPr>
            <p:cNvPr id="5" name="object 5"/>
            <p:cNvSpPr/>
            <p:nvPr/>
          </p:nvSpPr>
          <p:spPr>
            <a:xfrm>
              <a:off x="224167" y="1721054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30">
                  <a:moveTo>
                    <a:pt x="0" y="0"/>
                  </a:moveTo>
                  <a:lnTo>
                    <a:pt x="90038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937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49860" y="1579976"/>
          <a:ext cx="2256155" cy="27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430"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Controlled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4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2813955" y="1001045"/>
            <a:ext cx="40640" cy="579120"/>
            <a:chOff x="2813955" y="1001045"/>
            <a:chExt cx="40640" cy="579120"/>
          </a:xfrm>
        </p:grpSpPr>
        <p:sp>
          <p:nvSpPr>
            <p:cNvPr id="9" name="object 9"/>
            <p:cNvSpPr/>
            <p:nvPr/>
          </p:nvSpPr>
          <p:spPr>
            <a:xfrm>
              <a:off x="2834199" y="1001045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h="553719">
                  <a:moveTo>
                    <a:pt x="0" y="0"/>
                  </a:moveTo>
                  <a:lnTo>
                    <a:pt x="0" y="55362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3955" y="153948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411465" y="1700810"/>
            <a:ext cx="323215" cy="40640"/>
            <a:chOff x="3411465" y="1700810"/>
            <a:chExt cx="323215" cy="40640"/>
          </a:xfrm>
        </p:grpSpPr>
        <p:sp>
          <p:nvSpPr>
            <p:cNvPr id="12" name="object 12"/>
            <p:cNvSpPr/>
            <p:nvPr/>
          </p:nvSpPr>
          <p:spPr>
            <a:xfrm>
              <a:off x="3411465" y="1721054"/>
              <a:ext cx="297815" cy="0"/>
            </a:xfrm>
            <a:custGeom>
              <a:avLst/>
              <a:gdLst/>
              <a:ahLst/>
              <a:cxnLst/>
              <a:rect l="l" t="t" r="r" b="b"/>
              <a:pathLst>
                <a:path w="297814">
                  <a:moveTo>
                    <a:pt x="0" y="0"/>
                  </a:moveTo>
                  <a:lnTo>
                    <a:pt x="29744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3722" y="170081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77414" y="790713"/>
            <a:ext cx="7137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Arial"/>
                <a:cs typeface="Arial"/>
              </a:rPr>
              <a:t>Disturbance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6783" y="1424443"/>
            <a:ext cx="2552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u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t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831" y="1425967"/>
            <a:ext cx="916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"/>
                <a:cs typeface="Arial"/>
              </a:rPr>
              <a:t>Desired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Output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10686" y="1424443"/>
            <a:ext cx="2470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y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t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004441"/>
            <a:ext cx="65201" cy="6520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02932" y="1877146"/>
            <a:ext cx="4019550" cy="7899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 of the plant </a:t>
            </a:r>
            <a:r>
              <a:rPr sz="1100" spc="-80" dirty="0">
                <a:latin typeface="Arial"/>
                <a:cs typeface="Arial"/>
              </a:rPr>
              <a:t>does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 </a:t>
            </a:r>
            <a:r>
              <a:rPr sz="1100" spc="-45" dirty="0">
                <a:latin typeface="Arial"/>
                <a:cs typeface="Arial"/>
              </a:rPr>
              <a:t>influence</a:t>
            </a:r>
            <a:r>
              <a:rPr sz="1100" dirty="0">
                <a:latin typeface="Arial"/>
                <a:cs typeface="Arial"/>
              </a:rPr>
              <a:t> the input to the </a:t>
            </a:r>
            <a:r>
              <a:rPr sz="1100" spc="-10" dirty="0">
                <a:latin typeface="Arial"/>
                <a:cs typeface="Arial"/>
              </a:rPr>
              <a:t>controller</a:t>
            </a:r>
            <a:endParaRPr sz="1100">
              <a:latin typeface="Arial"/>
              <a:cs typeface="Arial"/>
            </a:endParaRPr>
          </a:p>
          <a:p>
            <a:pPr marL="12700" marR="4889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input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 </a:t>
            </a:r>
            <a:r>
              <a:rPr sz="1100" spc="-95" dirty="0">
                <a:latin typeface="Arial"/>
                <a:cs typeface="Arial"/>
              </a:rPr>
              <a:t>as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i="1" spc="-40" dirty="0">
                <a:latin typeface="Arial"/>
                <a:cs typeface="Arial"/>
              </a:rPr>
              <a:t>signals</a:t>
            </a:r>
            <a:r>
              <a:rPr sz="1100" spc="-40" dirty="0">
                <a:latin typeface="Arial"/>
                <a:cs typeface="Arial"/>
              </a:rPr>
              <a:t>: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functions</a:t>
            </a:r>
            <a:r>
              <a:rPr sz="1100" dirty="0">
                <a:latin typeface="Arial"/>
                <a:cs typeface="Arial"/>
              </a:rPr>
              <a:t> of time,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e.g.,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90" dirty="0">
                <a:latin typeface="Arial"/>
                <a:cs typeface="Arial"/>
              </a:rPr>
              <a:t>speed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car, </a:t>
            </a:r>
            <a:r>
              <a:rPr sz="1100" spc="-30" dirty="0">
                <a:latin typeface="Arial"/>
                <a:cs typeface="Arial"/>
              </a:rPr>
              <a:t>temperature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room,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voltage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applied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motor,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price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stock, </a:t>
            </a:r>
            <a:r>
              <a:rPr sz="1100" spc="-45" dirty="0">
                <a:latin typeface="Arial"/>
                <a:cs typeface="Arial"/>
              </a:rPr>
              <a:t>electrical-</a:t>
            </a:r>
            <a:r>
              <a:rPr sz="1100" spc="-35" dirty="0">
                <a:latin typeface="Arial"/>
                <a:cs typeface="Arial"/>
              </a:rPr>
              <a:t>cardiograph,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95" dirty="0">
                <a:latin typeface="Arial"/>
                <a:cs typeface="Arial"/>
              </a:rPr>
              <a:t>as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functions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14473"/>
            <a:ext cx="65201" cy="6520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5" dirty="0"/>
              <a:t> </a:t>
            </a:r>
            <a:r>
              <a:rPr spc="150" dirty="0"/>
              <a:t>/</a:t>
            </a:r>
            <a:r>
              <a:rPr spc="-65" dirty="0"/>
              <a:t> </a:t>
            </a:r>
            <a:r>
              <a:rPr spc="-25" dirty="0"/>
              <a:t>18</a:t>
            </a: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AB330625-DB14-EE6E-BBE2-65312A45A4B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0" dirty="0"/>
              <a:t>Open-</a:t>
            </a:r>
            <a:r>
              <a:rPr spc="-20" dirty="0"/>
              <a:t>loop</a:t>
            </a:r>
            <a:r>
              <a:rPr spc="-40" dirty="0"/>
              <a:t> </a:t>
            </a:r>
            <a:r>
              <a:rPr dirty="0"/>
              <a:t>control</a:t>
            </a:r>
            <a:r>
              <a:rPr spc="-35" dirty="0"/>
              <a:t> </a:t>
            </a:r>
            <a:r>
              <a:rPr spc="-10" dirty="0"/>
              <a:t>v.s.</a:t>
            </a:r>
            <a:r>
              <a:rPr spc="80" dirty="0"/>
              <a:t> </a:t>
            </a:r>
            <a:r>
              <a:rPr spc="-70" dirty="0"/>
              <a:t>closed-</a:t>
            </a:r>
            <a:r>
              <a:rPr spc="-20" dirty="0"/>
              <a:t>loop</a:t>
            </a:r>
            <a:r>
              <a:rPr spc="-35" dirty="0"/>
              <a:t> </a:t>
            </a:r>
            <a:r>
              <a:rPr spc="-10" dirty="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2897" y="1373595"/>
            <a:ext cx="334645" cy="40640"/>
            <a:chOff x="332897" y="1373595"/>
            <a:chExt cx="334645" cy="40640"/>
          </a:xfrm>
        </p:grpSpPr>
        <p:sp>
          <p:nvSpPr>
            <p:cNvPr id="4" name="object 4"/>
            <p:cNvSpPr/>
            <p:nvPr/>
          </p:nvSpPr>
          <p:spPr>
            <a:xfrm>
              <a:off x="332897" y="1393839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763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2662" y="941293"/>
            <a:ext cx="3260725" cy="1175385"/>
            <a:chOff x="1032662" y="941293"/>
            <a:chExt cx="3260725" cy="1175385"/>
          </a:xfrm>
        </p:grpSpPr>
        <p:sp>
          <p:nvSpPr>
            <p:cNvPr id="7" name="object 7"/>
            <p:cNvSpPr/>
            <p:nvPr/>
          </p:nvSpPr>
          <p:spPr>
            <a:xfrm>
              <a:off x="3212933" y="943833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2689" y="128551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9266" y="139383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04605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0771" y="139383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6956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8432" y="1393839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>
                  <a:moveTo>
                    <a:pt x="0" y="0"/>
                  </a:moveTo>
                  <a:lnTo>
                    <a:pt x="134510" y="0"/>
                  </a:lnTo>
                </a:path>
                <a:path w="379729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24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906" y="1393839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2662" y="15349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38560" y="1373595"/>
            <a:ext cx="90170" cy="40640"/>
            <a:chOff x="1438560" y="1373595"/>
            <a:chExt cx="90170" cy="40640"/>
          </a:xfrm>
        </p:grpSpPr>
        <p:sp>
          <p:nvSpPr>
            <p:cNvPr id="18" name="object 18"/>
            <p:cNvSpPr/>
            <p:nvPr/>
          </p:nvSpPr>
          <p:spPr>
            <a:xfrm>
              <a:off x="1438560" y="1393839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7758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197585" y="1373595"/>
            <a:ext cx="199390" cy="40640"/>
            <a:chOff x="2197585" y="1373595"/>
            <a:chExt cx="199390" cy="40640"/>
          </a:xfrm>
        </p:grpSpPr>
        <p:sp>
          <p:nvSpPr>
            <p:cNvPr id="21" name="object 21"/>
            <p:cNvSpPr/>
            <p:nvPr/>
          </p:nvSpPr>
          <p:spPr>
            <a:xfrm>
              <a:off x="2197585" y="1393839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6097" y="13735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9782" y="1255291"/>
            <a:ext cx="7664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325999"/>
            <a:ext cx="135677" cy="13567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913786" y="733500"/>
            <a:ext cx="598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</a:rPr>
              <a:t>Heat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31" y="1109902"/>
            <a:ext cx="594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"/>
                <a:cs typeface="Arial"/>
              </a:rPr>
              <a:t>Desired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1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9029" y="1109902"/>
            <a:ext cx="508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Room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i="1" spc="1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777" y="1255291"/>
            <a:ext cx="6648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120" dirty="0">
                <a:latin typeface="Arial"/>
                <a:cs typeface="Arial"/>
              </a:rPr>
              <a:t>Gas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115" y="1255291"/>
            <a:ext cx="5480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9974" y="1255291"/>
            <a:ext cx="4464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6351" y="1367229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6356" y="10972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262479"/>
            <a:ext cx="65201" cy="6520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02932" y="2178963"/>
            <a:ext cx="3382010" cy="5740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components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(plant,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controller,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etc)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have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closed </a:t>
            </a:r>
            <a:r>
              <a:rPr sz="1100" spc="-10" dirty="0">
                <a:latin typeface="Arial"/>
                <a:cs typeface="Arial"/>
              </a:rPr>
              <a:t>interconnection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30" dirty="0">
                <a:latin typeface="Arial"/>
                <a:cs typeface="Arial"/>
              </a:rPr>
              <a:t>there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always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feedback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closed-</a:t>
            </a:r>
            <a:r>
              <a:rPr sz="1100" spc="-25" dirty="0">
                <a:latin typeface="Arial"/>
                <a:cs typeface="Arial"/>
              </a:rPr>
              <a:t>loop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644584"/>
            <a:ext cx="65201" cy="6520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44633DDD-6CEF-7135-40A3-2D2D9A92464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85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Closed-</a:t>
            </a:r>
            <a:r>
              <a:rPr spc="-20" dirty="0"/>
              <a:t>loop</a:t>
            </a:r>
            <a:r>
              <a:rPr spc="-15" dirty="0"/>
              <a:t> </a:t>
            </a:r>
            <a:r>
              <a:rPr dirty="0"/>
              <a:t>control:</a:t>
            </a:r>
            <a:r>
              <a:rPr spc="105" dirty="0"/>
              <a:t> </a:t>
            </a:r>
            <a:r>
              <a:rPr spc="-30" dirty="0"/>
              <a:t>regulation</a:t>
            </a:r>
            <a:r>
              <a:rPr spc="-10" dirty="0"/>
              <a:t> </a:t>
            </a:r>
            <a:r>
              <a:rPr spc="-65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2897" y="1636993"/>
            <a:ext cx="334645" cy="40640"/>
            <a:chOff x="332897" y="1636993"/>
            <a:chExt cx="334645" cy="40640"/>
          </a:xfrm>
        </p:grpSpPr>
        <p:sp>
          <p:nvSpPr>
            <p:cNvPr id="4" name="object 4"/>
            <p:cNvSpPr/>
            <p:nvPr/>
          </p:nvSpPr>
          <p:spPr>
            <a:xfrm>
              <a:off x="332897" y="1657237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0" y="0"/>
                  </a:moveTo>
                  <a:lnTo>
                    <a:pt x="309049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6763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32662" y="1204691"/>
            <a:ext cx="3260725" cy="1175385"/>
            <a:chOff x="1032662" y="1204691"/>
            <a:chExt cx="3260725" cy="1175385"/>
          </a:xfrm>
        </p:grpSpPr>
        <p:sp>
          <p:nvSpPr>
            <p:cNvPr id="7" name="object 7"/>
            <p:cNvSpPr/>
            <p:nvPr/>
          </p:nvSpPr>
          <p:spPr>
            <a:xfrm>
              <a:off x="3212933" y="1207231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h="356869">
                  <a:moveTo>
                    <a:pt x="0" y="0"/>
                  </a:moveTo>
                  <a:lnTo>
                    <a:pt x="0" y="356861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2689" y="1548909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9266" y="1657236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5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04605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80771" y="165723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36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6956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8432" y="1657236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29">
                  <a:moveTo>
                    <a:pt x="0" y="0"/>
                  </a:moveTo>
                  <a:lnTo>
                    <a:pt x="134510" y="0"/>
                  </a:lnTo>
                </a:path>
                <a:path w="379729">
                  <a:moveTo>
                    <a:pt x="134510" y="0"/>
                  </a:moveTo>
                  <a:lnTo>
                    <a:pt x="37920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24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906" y="1657236"/>
              <a:ext cx="2970530" cy="720090"/>
            </a:xfrm>
            <a:custGeom>
              <a:avLst/>
              <a:gdLst/>
              <a:ahLst/>
              <a:cxnLst/>
              <a:rect l="l" t="t" r="r" b="b"/>
              <a:pathLst>
                <a:path w="2970529" h="720089">
                  <a:moveTo>
                    <a:pt x="2970036" y="0"/>
                  </a:moveTo>
                  <a:lnTo>
                    <a:pt x="2970036" y="720008"/>
                  </a:lnTo>
                </a:path>
                <a:path w="2970529" h="720089">
                  <a:moveTo>
                    <a:pt x="2970036" y="720008"/>
                  </a:moveTo>
                  <a:lnTo>
                    <a:pt x="0" y="720008"/>
                  </a:lnTo>
                </a:path>
                <a:path w="2970529" h="720089">
                  <a:moveTo>
                    <a:pt x="0" y="720008"/>
                  </a:moveTo>
                  <a:lnTo>
                    <a:pt x="0" y="16638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2662" y="179831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38560" y="1636993"/>
            <a:ext cx="90170" cy="40640"/>
            <a:chOff x="1438560" y="1636993"/>
            <a:chExt cx="90170" cy="40640"/>
          </a:xfrm>
        </p:grpSpPr>
        <p:sp>
          <p:nvSpPr>
            <p:cNvPr id="18" name="object 18"/>
            <p:cNvSpPr/>
            <p:nvPr/>
          </p:nvSpPr>
          <p:spPr>
            <a:xfrm>
              <a:off x="1438560" y="1657237"/>
              <a:ext cx="64769" cy="0"/>
            </a:xfrm>
            <a:custGeom>
              <a:avLst/>
              <a:gdLst/>
              <a:ahLst/>
              <a:cxnLst/>
              <a:rect l="l" t="t" r="r" b="b"/>
              <a:pathLst>
                <a:path w="64769">
                  <a:moveTo>
                    <a:pt x="0" y="0"/>
                  </a:moveTo>
                  <a:lnTo>
                    <a:pt x="6438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7758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197585" y="1636993"/>
            <a:ext cx="199390" cy="40640"/>
            <a:chOff x="2197585" y="1636993"/>
            <a:chExt cx="199390" cy="40640"/>
          </a:xfrm>
        </p:grpSpPr>
        <p:sp>
          <p:nvSpPr>
            <p:cNvPr id="21" name="object 21"/>
            <p:cNvSpPr/>
            <p:nvPr/>
          </p:nvSpPr>
          <p:spPr>
            <a:xfrm>
              <a:off x="2197585" y="1657237"/>
              <a:ext cx="173990" cy="0"/>
            </a:xfrm>
            <a:custGeom>
              <a:avLst/>
              <a:gdLst/>
              <a:ahLst/>
              <a:cxnLst/>
              <a:rect l="l" t="t" r="r" b="b"/>
              <a:pathLst>
                <a:path w="173989">
                  <a:moveTo>
                    <a:pt x="0" y="0"/>
                  </a:moveTo>
                  <a:lnTo>
                    <a:pt x="17369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6097" y="16369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9782" y="1518689"/>
            <a:ext cx="7664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Arial"/>
                <a:cs typeface="Arial"/>
              </a:rPr>
              <a:t>Thermostat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5094" y="1589397"/>
            <a:ext cx="135677" cy="13567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913786" y="996897"/>
            <a:ext cx="5988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</a:rPr>
              <a:t>Heat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831" y="1373300"/>
            <a:ext cx="5943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"/>
                <a:cs typeface="Arial"/>
              </a:rPr>
              <a:t>Desired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1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9029" y="1373300"/>
            <a:ext cx="5080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Room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i="1" spc="1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777" y="1518689"/>
            <a:ext cx="66484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70"/>
              </a:spcBef>
            </a:pPr>
            <a:r>
              <a:rPr sz="1100" spc="-120" dirty="0">
                <a:latin typeface="Arial"/>
                <a:cs typeface="Arial"/>
              </a:rPr>
              <a:t>Gas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115" y="1518689"/>
            <a:ext cx="5480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latin typeface="Arial"/>
                <a:cs typeface="Arial"/>
              </a:rPr>
              <a:t>Furnace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9974" y="1518689"/>
            <a:ext cx="446405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60"/>
              </a:spcBef>
            </a:pPr>
            <a:r>
              <a:rPr sz="1100" spc="-25" dirty="0">
                <a:latin typeface="Arial"/>
                <a:cs typeface="Arial"/>
              </a:rPr>
              <a:t>House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6351" y="1630627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0" dirty="0">
                <a:latin typeface="Arial"/>
                <a:cs typeface="Arial"/>
              </a:rPr>
              <a:t>+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56356" y="136062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latin typeface="Times New Roman"/>
                <a:cs typeface="Times New Roman"/>
              </a:rPr>
              <a:t>−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EBE230CA-2945-53C1-9865-532F5DA6178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Regulation</a:t>
            </a:r>
            <a:r>
              <a:rPr spc="-25" dirty="0"/>
              <a:t> </a:t>
            </a:r>
            <a:r>
              <a:rPr dirty="0"/>
              <a:t>control</a:t>
            </a:r>
            <a:r>
              <a:rPr spc="-25" dirty="0"/>
              <a:t> </a:t>
            </a:r>
            <a:r>
              <a:rPr spc="-50" dirty="0"/>
              <a:t>example:</a:t>
            </a:r>
            <a:r>
              <a:rPr spc="95" dirty="0"/>
              <a:t> </a:t>
            </a:r>
            <a:r>
              <a:rPr spc="-30" dirty="0"/>
              <a:t>automobile</a:t>
            </a:r>
            <a:r>
              <a:rPr spc="-25" dirty="0"/>
              <a:t> </a:t>
            </a:r>
            <a:r>
              <a:rPr spc="-65" dirty="0"/>
              <a:t>cruise</a:t>
            </a:r>
            <a:r>
              <a:rPr spc="-25" dirty="0"/>
              <a:t> </a:t>
            </a:r>
            <a:r>
              <a:rPr spc="-10" dirty="0"/>
              <a:t>control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6777" y="899142"/>
            <a:ext cx="3242945" cy="1193165"/>
            <a:chOff x="546777" y="899142"/>
            <a:chExt cx="3242945" cy="1193165"/>
          </a:xfrm>
        </p:grpSpPr>
        <p:sp>
          <p:nvSpPr>
            <p:cNvPr id="4" name="object 4"/>
            <p:cNvSpPr/>
            <p:nvPr/>
          </p:nvSpPr>
          <p:spPr>
            <a:xfrm>
              <a:off x="549317" y="1351687"/>
              <a:ext cx="434975" cy="0"/>
            </a:xfrm>
            <a:custGeom>
              <a:avLst/>
              <a:gdLst/>
              <a:ahLst/>
              <a:cxnLst/>
              <a:rect l="l" t="t" r="r" b="b"/>
              <a:pathLst>
                <a:path w="434975">
                  <a:moveTo>
                    <a:pt x="0" y="0"/>
                  </a:moveTo>
                  <a:lnTo>
                    <a:pt x="434504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8639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9526" y="1351687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10">
                  <a:moveTo>
                    <a:pt x="0" y="0"/>
                  </a:moveTo>
                  <a:lnTo>
                    <a:pt x="460863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75207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02009" y="135168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973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6826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9354" y="1351687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10">
                  <a:moveTo>
                    <a:pt x="0" y="0"/>
                  </a:moveTo>
                  <a:lnTo>
                    <a:pt x="244698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8870" y="133144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2250027" y="0"/>
                  </a:moveTo>
                  <a:lnTo>
                    <a:pt x="2250027" y="720008"/>
                  </a:lnTo>
                </a:path>
                <a:path w="2250440" h="720089">
                  <a:moveTo>
                    <a:pt x="0" y="720008"/>
                  </a:moveTo>
                  <a:lnTo>
                    <a:pt x="0" y="12285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49082" y="144923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9346" y="901682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4">
                  <a:moveTo>
                    <a:pt x="0" y="0"/>
                  </a:moveTo>
                  <a:lnTo>
                    <a:pt x="0" y="28362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9102" y="1170121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6" y="1351687"/>
              <a:ext cx="2250440" cy="720090"/>
            </a:xfrm>
            <a:custGeom>
              <a:avLst/>
              <a:gdLst/>
              <a:ahLst/>
              <a:cxnLst/>
              <a:rect l="l" t="t" r="r" b="b"/>
              <a:pathLst>
                <a:path w="2250440" h="720089">
                  <a:moveTo>
                    <a:pt x="1982052" y="0"/>
                  </a:moveTo>
                  <a:lnTo>
                    <a:pt x="2250027" y="0"/>
                  </a:lnTo>
                </a:path>
                <a:path w="2250440" h="720089">
                  <a:moveTo>
                    <a:pt x="1197858" y="720008"/>
                  </a:moveTo>
                  <a:lnTo>
                    <a:pt x="0" y="720008"/>
                  </a:lnTo>
                </a:path>
                <a:path w="2250440" h="720089">
                  <a:moveTo>
                    <a:pt x="2250027" y="720008"/>
                  </a:moveTo>
                  <a:lnTo>
                    <a:pt x="2067486" y="72000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1508" y="205145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1657" y="1256672"/>
              <a:ext cx="515620" cy="190500"/>
            </a:xfrm>
            <a:custGeom>
              <a:avLst/>
              <a:gdLst/>
              <a:ahLst/>
              <a:cxnLst/>
              <a:rect l="l" t="t" r="r" b="b"/>
              <a:pathLst>
                <a:path w="515619" h="190500">
                  <a:moveTo>
                    <a:pt x="515338" y="0"/>
                  </a:moveTo>
                  <a:lnTo>
                    <a:pt x="0" y="0"/>
                  </a:lnTo>
                  <a:lnTo>
                    <a:pt x="0" y="190030"/>
                  </a:lnTo>
                  <a:lnTo>
                    <a:pt x="515338" y="190030"/>
                  </a:lnTo>
                  <a:lnTo>
                    <a:pt x="515338" y="0"/>
                  </a:lnTo>
                  <a:close/>
                </a:path>
              </a:pathLst>
            </a:custGeom>
            <a:solidFill>
              <a:srgbClr val="0335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11657" y="1234906"/>
            <a:ext cx="515620" cy="233679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204"/>
              </a:spcBef>
            </a:pPr>
            <a:r>
              <a:rPr sz="1100" spc="-25" dirty="0">
                <a:latin typeface="Arial"/>
                <a:cs typeface="Arial"/>
              </a:rPr>
              <a:t>??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831" y="1056600"/>
            <a:ext cx="14420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Arial"/>
                <a:cs typeface="Arial"/>
              </a:rPr>
              <a:t>Desired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Speed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650" spc="-37" baseline="2525" dirty="0">
                <a:latin typeface="Arial"/>
                <a:cs typeface="Arial"/>
              </a:rPr>
              <a:t>Controller</a:t>
            </a:r>
            <a:endParaRPr sz="1650" baseline="2525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35262" y="691348"/>
            <a:ext cx="7086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5" dirty="0">
                <a:latin typeface="Arial"/>
                <a:cs typeface="Arial"/>
              </a:rPr>
              <a:t>Road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Grade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24263" y="1056600"/>
            <a:ext cx="7905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Actual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18225" y="1213140"/>
            <a:ext cx="1230630" cy="277495"/>
          </a:xfrm>
          <a:custGeom>
            <a:avLst/>
            <a:gdLst/>
            <a:ahLst/>
            <a:cxnLst/>
            <a:rect l="l" t="t" r="r" b="b"/>
            <a:pathLst>
              <a:path w="1230630" h="277494">
                <a:moveTo>
                  <a:pt x="0" y="277094"/>
                </a:moveTo>
                <a:lnTo>
                  <a:pt x="482226" y="277094"/>
                </a:lnTo>
                <a:lnTo>
                  <a:pt x="482226" y="0"/>
                </a:lnTo>
                <a:lnTo>
                  <a:pt x="0" y="0"/>
                </a:lnTo>
                <a:lnTo>
                  <a:pt x="0" y="277094"/>
                </a:lnTo>
                <a:close/>
              </a:path>
              <a:path w="1230630" h="277494">
                <a:moveTo>
                  <a:pt x="511619" y="277094"/>
                </a:moveTo>
                <a:lnTo>
                  <a:pt x="1230622" y="277094"/>
                </a:lnTo>
                <a:lnTo>
                  <a:pt x="1230622" y="0"/>
                </a:lnTo>
                <a:lnTo>
                  <a:pt x="511619" y="0"/>
                </a:lnTo>
                <a:lnTo>
                  <a:pt x="511619" y="277094"/>
                </a:lnTo>
                <a:close/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94962" y="1234311"/>
            <a:ext cx="751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Auto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2432" y="1933149"/>
            <a:ext cx="816610" cy="27749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75"/>
              </a:spcBef>
            </a:pPr>
            <a:r>
              <a:rPr sz="1100" spc="-45" dirty="0">
                <a:latin typeface="Arial"/>
                <a:cs typeface="Arial"/>
              </a:rPr>
              <a:t>Speedometer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2585" y="1337753"/>
            <a:ext cx="96011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Throttle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650" spc="-37" baseline="40404" dirty="0">
                <a:latin typeface="Arial"/>
                <a:cs typeface="Arial"/>
              </a:rPr>
              <a:t>Engine</a:t>
            </a:r>
            <a:endParaRPr sz="1650" baseline="40404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2659" y="1866606"/>
            <a:ext cx="9734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Arial"/>
                <a:cs typeface="Arial"/>
              </a:rPr>
              <a:t>Measured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Speed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355075"/>
            <a:ext cx="65201" cy="6520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02932" y="2227780"/>
            <a:ext cx="4079240" cy="61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control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objective?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What </a:t>
            </a:r>
            <a:r>
              <a:rPr sz="1100" spc="-70" dirty="0">
                <a:latin typeface="Arial"/>
                <a:cs typeface="Arial"/>
              </a:rPr>
              <a:t>are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process,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process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actuator,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sensor,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reference,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spc="-10" dirty="0">
                <a:latin typeface="Arial"/>
                <a:cs typeface="Arial"/>
              </a:rPr>
              <a:t>disturbance?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565107"/>
            <a:ext cx="65201" cy="6520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37498" y="3322038"/>
            <a:ext cx="33337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Overview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18</a:t>
            </a: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A077931A-986F-E3AF-7C1B-A5B0293083A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0426" y="3322038"/>
            <a:ext cx="1972562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  <a:r>
              <a:rPr lang="en-US" spc="-10" dirty="0"/>
              <a:t>, Chen &amp; </a:t>
            </a:r>
            <a:r>
              <a:rPr lang="en-US" spc="-10" dirty="0" err="1"/>
              <a:t>Tomizuka</a:t>
            </a:r>
            <a:endParaRPr spc="-10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1034</Words>
  <Application>Microsoft Macintosh PowerPoint</Application>
  <PresentationFormat>Custom</PresentationFormat>
  <Paragraphs>161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Apple Symbols</vt:lpstr>
      <vt:lpstr>Arial</vt:lpstr>
      <vt:lpstr>Times New Roman</vt:lpstr>
      <vt:lpstr>Office Theme</vt:lpstr>
      <vt:lpstr>PowerPoint Presentation</vt:lpstr>
      <vt:lpstr>The power of controls</vt:lpstr>
      <vt:lpstr>Analysis and control of linear dynamic systems</vt:lpstr>
      <vt:lpstr>Why automatic control?</vt:lpstr>
      <vt:lpstr>Terminologies</vt:lpstr>
      <vt:lpstr>Open-loop control v.s. closed-loop control</vt:lpstr>
      <vt:lpstr>Open-loop control v.s. closed-loop control</vt:lpstr>
      <vt:lpstr>Closed-loop control: regulation example</vt:lpstr>
      <vt:lpstr>Regulation control example: automobile cruise control</vt:lpstr>
      <vt:lpstr>Control objectives</vt:lpstr>
      <vt:lpstr>Means to achieve the control objectives</vt:lpstr>
      <vt:lpstr>About this course</vt:lpstr>
      <vt:lpstr>PowerPoint Presentation</vt:lpstr>
      <vt:lpstr>PowerPoint Presentation</vt:lpstr>
      <vt:lpstr>PowerPoint Presentation</vt:lpstr>
      <vt:lpstr>PowerPoint Presentation</vt:lpstr>
      <vt:lpstr>Resources for control education: societies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Introduction</dc:title>
  <dc:subject>scripts for Org-Coursepack </dc:subject>
  <dc:creator> Xu Chen </dc:creator>
  <cp:lastModifiedBy>Xu Chen</cp:lastModifiedBy>
  <cp:revision>2</cp:revision>
  <dcterms:created xsi:type="dcterms:W3CDTF">2025-07-09T01:41:58Z</dcterms:created>
  <dcterms:modified xsi:type="dcterms:W3CDTF">2025-10-22T06:39:31Z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